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4" r:id="rId13"/>
    <p:sldId id="265" r:id="rId14"/>
    <p:sldId id="269" r:id="rId15"/>
    <p:sldId id="272" r:id="rId16"/>
    <p:sldId id="271" r:id="rId17"/>
    <p:sldId id="273" r:id="rId18"/>
    <p:sldId id="274" r:id="rId19"/>
    <p:sldId id="275" r:id="rId20"/>
    <p:sldId id="270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1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471F6-FC2E-476A-8694-5F8D684A012C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8910A-8B19-49E2-8C2F-3225B933D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25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0FABE9-8199-4A98-BAB0-51D8EFF6BA7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3FB86A-7767-4905-A977-D212B0B230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AD549FF-A78E-4CAC-BC11-B83B3A08B66B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E5593C1-5679-4C2E-81F0-E9CE1EA014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Cells and their functions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695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Golgi- packages materials to be shipped out of cell, or to another part of the cell</a:t>
            </a:r>
          </a:p>
          <a:p>
            <a:endParaRPr lang="en-US" dirty="0"/>
          </a:p>
          <a:p>
            <a:r>
              <a:rPr lang="en-US" dirty="0" smtClean="0"/>
              <a:t>Lysosomes- digest waste</a:t>
            </a:r>
          </a:p>
          <a:p>
            <a:endParaRPr lang="en-US" dirty="0"/>
          </a:p>
          <a:p>
            <a:r>
              <a:rPr lang="en-US" dirty="0" smtClean="0"/>
              <a:t>Peroxisomes- destroy peroxide which can build up in the cell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178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Centrioles- assist with cell division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Vesicles- secreted from </a:t>
            </a:r>
            <a:r>
              <a:rPr lang="en-US" dirty="0" err="1" smtClean="0"/>
              <a:t>golgi</a:t>
            </a:r>
            <a:r>
              <a:rPr lang="en-US" dirty="0" smtClean="0"/>
              <a:t>- “transport bubbles”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321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Organelles on the surface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Structures projecting from the cell surface used for </a:t>
            </a:r>
          </a:p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motion</a:t>
            </a:r>
          </a:p>
          <a:p>
            <a:r>
              <a:rPr lang="en-US" dirty="0">
                <a:solidFill>
                  <a:srgbClr val="000000"/>
                </a:solidFill>
              </a:rPr>
              <a:t>Cilia</a:t>
            </a:r>
          </a:p>
          <a:p>
            <a:r>
              <a:rPr lang="en-US" dirty="0">
                <a:solidFill>
                  <a:srgbClr val="000000"/>
                </a:solidFill>
              </a:rPr>
              <a:t>Flagellum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27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Variations in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Individual cells vary widely</a:t>
            </a:r>
          </a:p>
          <a:p>
            <a:r>
              <a:rPr lang="en-US" dirty="0">
                <a:solidFill>
                  <a:srgbClr val="000000"/>
                </a:solidFill>
              </a:rPr>
              <a:t>Size</a:t>
            </a:r>
          </a:p>
          <a:p>
            <a:r>
              <a:rPr lang="en-US" dirty="0">
                <a:solidFill>
                  <a:srgbClr val="000000"/>
                </a:solidFill>
              </a:rPr>
              <a:t>Shape</a:t>
            </a:r>
          </a:p>
          <a:p>
            <a:r>
              <a:rPr lang="en-US" dirty="0">
                <a:solidFill>
                  <a:srgbClr val="000000"/>
                </a:solidFill>
              </a:rPr>
              <a:t>Function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5" descr="E:\Projects\IRCD\Cohen 9e\Images for PPTs\Resized\11264.fig03.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11" y="3810000"/>
            <a:ext cx="7715250" cy="260985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8419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Closer look into </a:t>
            </a:r>
            <a:r>
              <a:rPr lang="en-US" dirty="0" err="1" smtClean="0"/>
              <a:t>dna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47544"/>
            <a:ext cx="8229600" cy="3983675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3256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000000"/>
                </a:solidFill>
              </a:rPr>
              <a:t>DNA and RNA have similar structures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Four nucleotides</a:t>
            </a:r>
            <a:endParaRPr lang="en-US" sz="1800" b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Adenine (A)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Guanine (G)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Cytosine (C)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Thymine (T) or uracil (U)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Sugar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Ribose or </a:t>
            </a:r>
            <a:r>
              <a:rPr lang="en-US" sz="1800" dirty="0" err="1">
                <a:solidFill>
                  <a:srgbClr val="000000"/>
                </a:solidFill>
              </a:rPr>
              <a:t>deoxyribose</a:t>
            </a:r>
            <a:endParaRPr lang="en-US" sz="18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Phosphate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</a:rPr>
              <a:t>Nitrogen </a:t>
            </a:r>
            <a:r>
              <a:rPr lang="en-US" sz="1800" dirty="0" smtClean="0">
                <a:solidFill>
                  <a:srgbClr val="000000"/>
                </a:solidFill>
              </a:rPr>
              <a:t>base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en-US" sz="18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Segments of DNA are called genes.  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Genes code for proteins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807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Protein Synthesis</a:t>
            </a:r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smtClean="0"/>
              <a:t>The Role of Gene Activation in Protein Synthesis</a:t>
            </a:r>
          </a:p>
          <a:p>
            <a:pPr lvl="1">
              <a:lnSpc>
                <a:spcPct val="140000"/>
              </a:lnSpc>
            </a:pPr>
            <a:r>
              <a:rPr lang="en-US" smtClean="0"/>
              <a:t>The nucleus contains chromosomes</a:t>
            </a:r>
          </a:p>
          <a:p>
            <a:pPr lvl="1">
              <a:lnSpc>
                <a:spcPct val="140000"/>
              </a:lnSpc>
            </a:pPr>
            <a:r>
              <a:rPr lang="en-US" smtClean="0"/>
              <a:t>Chromosomes contain DNA</a:t>
            </a:r>
          </a:p>
          <a:p>
            <a:pPr lvl="1">
              <a:lnSpc>
                <a:spcPct val="140000"/>
              </a:lnSpc>
            </a:pPr>
            <a:r>
              <a:rPr lang="en-US" smtClean="0"/>
              <a:t>DNA stores genetic instructions for proteins</a:t>
            </a:r>
          </a:p>
          <a:p>
            <a:pPr lvl="1">
              <a:lnSpc>
                <a:spcPct val="140000"/>
              </a:lnSpc>
            </a:pPr>
            <a:r>
              <a:rPr lang="en-US" smtClean="0"/>
              <a:t>Proteins determine cell structure and function</a:t>
            </a:r>
          </a:p>
          <a:p>
            <a:pPr lvl="1">
              <a:lnSpc>
                <a:spcPct val="130000"/>
              </a:lnSpc>
              <a:buFont typeface="Wingdings" pitchFamily="2" charset="2"/>
              <a:buNone/>
            </a:pPr>
            <a:r>
              <a:rPr lang="en-US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1517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Protein Synthesis</a:t>
            </a:r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/>
              <a:t>Transcription</a:t>
            </a:r>
            <a:endParaRPr lang="en-US" sz="2800" dirty="0" smtClean="0"/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Copies instructions from DNA to mRNA (in nucleus)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Translation</a:t>
            </a:r>
            <a:endParaRPr lang="en-US" sz="2800" dirty="0" smtClean="0"/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Ribosome reads code from mRNA (in cytoplasm)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Assembles amino acids into polypeptide chain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Processing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By </a:t>
            </a:r>
            <a:r>
              <a:rPr lang="en-US" sz="2400" dirty="0" smtClean="0"/>
              <a:t>ER </a:t>
            </a:r>
            <a:r>
              <a:rPr lang="en-US" sz="2400" dirty="0" smtClean="0"/>
              <a:t>and Golgi apparatus produce protein 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8976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1951831"/>
            <a:ext cx="6362700" cy="397510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8992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7607491" cy="3094831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912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Cytology is the study of cells</a:t>
            </a:r>
          </a:p>
          <a:p>
            <a:r>
              <a:rPr lang="en-US" dirty="0">
                <a:solidFill>
                  <a:srgbClr val="000000"/>
                </a:solidFill>
              </a:rPr>
              <a:t>Basic unit of all life</a:t>
            </a:r>
          </a:p>
          <a:p>
            <a:r>
              <a:rPr lang="en-US" dirty="0">
                <a:solidFill>
                  <a:srgbClr val="000000"/>
                </a:solidFill>
              </a:rPr>
              <a:t>Have all characteristics of life</a:t>
            </a:r>
          </a:p>
          <a:p>
            <a:r>
              <a:rPr lang="en-US" dirty="0">
                <a:solidFill>
                  <a:srgbClr val="000000"/>
                </a:solidFill>
              </a:rPr>
              <a:t>Can live independently of other cells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62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</a:t>
            </a:r>
            <a:r>
              <a:rPr lang="en-US" dirty="0" err="1" smtClean="0"/>
              <a:t>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Protein synthesis</a:t>
            </a:r>
          </a:p>
          <a:p>
            <a:r>
              <a:rPr lang="en-US" dirty="0">
                <a:solidFill>
                  <a:srgbClr val="000000"/>
                </a:solidFill>
              </a:rPr>
              <a:t>Transcription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Messenger RNA (mRNA</a:t>
            </a:r>
            <a:r>
              <a:rPr lang="en-US" dirty="0" smtClean="0">
                <a:solidFill>
                  <a:srgbClr val="000000"/>
                </a:solidFill>
              </a:rPr>
              <a:t>) is created from DNA</a:t>
            </a:r>
          </a:p>
          <a:p>
            <a:pPr marL="411480" lvl="1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Translation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Transfer RNA (</a:t>
            </a:r>
            <a:r>
              <a:rPr lang="en-US" dirty="0" err="1">
                <a:solidFill>
                  <a:srgbClr val="000000"/>
                </a:solidFill>
              </a:rPr>
              <a:t>tRNA</a:t>
            </a:r>
            <a:r>
              <a:rPr lang="en-US" dirty="0" smtClean="0">
                <a:solidFill>
                  <a:srgbClr val="000000"/>
                </a:solidFill>
              </a:rPr>
              <a:t>) interacts with ribosome and mRNA to create amino acid chain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Ribosomal RNA (</a:t>
            </a:r>
            <a:r>
              <a:rPr lang="en-US" dirty="0" err="1" smtClean="0">
                <a:solidFill>
                  <a:srgbClr val="000000"/>
                </a:solidFill>
              </a:rPr>
              <a:t>rRNA</a:t>
            </a:r>
            <a:r>
              <a:rPr lang="en-US" dirty="0" smtClean="0">
                <a:solidFill>
                  <a:srgbClr val="000000"/>
                </a:solidFill>
              </a:rPr>
              <a:t>) makes up the ribosome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611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Meiosis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Sex </a:t>
            </a:r>
            <a:r>
              <a:rPr lang="en-US" dirty="0" smtClean="0">
                <a:solidFill>
                  <a:srgbClr val="000000"/>
                </a:solidFill>
              </a:rPr>
              <a:t>cells (eggs and sperm)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Mitosis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Somatic </a:t>
            </a:r>
            <a:r>
              <a:rPr lang="en-US" dirty="0" smtClean="0">
                <a:solidFill>
                  <a:srgbClr val="000000"/>
                </a:solidFill>
              </a:rPr>
              <a:t>cells (all other body cells)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30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of Mitosis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00200"/>
            <a:ext cx="1981200" cy="4830199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564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Movement across cell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Travel across the membrane is based on several factors:</a:t>
            </a:r>
          </a:p>
          <a:p>
            <a:r>
              <a:rPr lang="en-US" dirty="0">
                <a:solidFill>
                  <a:srgbClr val="000000"/>
                </a:solidFill>
              </a:rPr>
              <a:t>Molecular size</a:t>
            </a:r>
          </a:p>
          <a:p>
            <a:r>
              <a:rPr lang="en-US" dirty="0">
                <a:solidFill>
                  <a:srgbClr val="000000"/>
                </a:solidFill>
              </a:rPr>
              <a:t>Solubility</a:t>
            </a:r>
          </a:p>
          <a:p>
            <a:r>
              <a:rPr lang="en-US" dirty="0">
                <a:solidFill>
                  <a:srgbClr val="000000"/>
                </a:solidFill>
              </a:rPr>
              <a:t>Electrical charge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505200"/>
            <a:ext cx="4586288" cy="2538977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1416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Movement of water across membrane</a:t>
            </a:r>
          </a:p>
          <a:p>
            <a:r>
              <a:rPr lang="en-US" dirty="0" smtClean="0"/>
              <a:t>Helps to balance solute concentrations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95600"/>
            <a:ext cx="6858000" cy="3480027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1185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no energy from the cell, it naturally occurs</a:t>
            </a:r>
          </a:p>
          <a:p>
            <a:r>
              <a:rPr lang="en-US" dirty="0" smtClean="0"/>
              <a:t>Can be facilitated by membrane proteins, or simple (going between phospholipids)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25882"/>
            <a:ext cx="4876800" cy="3362217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4287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Active </a:t>
            </a:r>
            <a:r>
              <a:rPr lang="en-US" dirty="0" smtClean="0">
                <a:solidFill>
                  <a:srgbClr val="000000"/>
                </a:solidFill>
              </a:rPr>
              <a:t>transport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Occurs when molecules are large or too polar to go through membrane unassisted.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Use transport proteins 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or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Vesicular </a:t>
            </a:r>
            <a:r>
              <a:rPr lang="en-US" dirty="0">
                <a:solidFill>
                  <a:srgbClr val="000000"/>
                </a:solidFill>
              </a:rPr>
              <a:t>transport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Endocytosis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Phagocytosis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Pinocytosis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Exocytosis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1001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Endocytosis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525" y="1752600"/>
            <a:ext cx="5552950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77340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should be familiar with all of the examples/definitions in table 3-5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5368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osmosis affects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Fluid solutions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Isotonic- equal solute concentrations inside and outside of cell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Cells not affected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Hypotonic- low solute concentration outside of cell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Cells swell and may burst; in red cells = hemolysis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Hypertonic- high solute concentration outside of cell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/>
              <a:t>Cells lose water and shrink; crenation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280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Microscopes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study structures too small to see with the unaided eye</a:t>
            </a:r>
          </a:p>
          <a:p>
            <a:endParaRPr lang="en-US" dirty="0"/>
          </a:p>
          <a:p>
            <a:r>
              <a:rPr lang="en-US" dirty="0" smtClean="0"/>
              <a:t>Types of microscopes- </a:t>
            </a:r>
          </a:p>
          <a:p>
            <a:r>
              <a:rPr lang="en-US" dirty="0">
                <a:solidFill>
                  <a:srgbClr val="000000"/>
                </a:solidFill>
              </a:rPr>
              <a:t>Single lens</a:t>
            </a:r>
          </a:p>
          <a:p>
            <a:r>
              <a:rPr lang="en-US" dirty="0">
                <a:solidFill>
                  <a:srgbClr val="000000"/>
                </a:solidFill>
              </a:rPr>
              <a:t>Compound light</a:t>
            </a:r>
          </a:p>
          <a:p>
            <a:r>
              <a:rPr lang="en-US" dirty="0">
                <a:solidFill>
                  <a:srgbClr val="000000"/>
                </a:solidFill>
              </a:rPr>
              <a:t>Transmission electron</a:t>
            </a:r>
          </a:p>
          <a:p>
            <a:r>
              <a:rPr lang="en-US" dirty="0">
                <a:solidFill>
                  <a:srgbClr val="000000"/>
                </a:solidFill>
              </a:rPr>
              <a:t>Scanning electron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64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661" y="1752600"/>
            <a:ext cx="6406678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3168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As cells multiply, changes occur that may lead to their damage or death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Free radical injury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Enzyme injury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Gene alteration or mutation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Slowing cell activity</a:t>
            </a:r>
          </a:p>
          <a:p>
            <a:pPr marL="0" indent="0"/>
            <a:r>
              <a:rPr lang="en-US">
                <a:solidFill>
                  <a:srgbClr val="000000"/>
                </a:solidFill>
              </a:rPr>
              <a:t>Apoptosis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641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the cell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4038600" cy="4373563"/>
          </a:xfrm>
        </p:spPr>
        <p:txBody>
          <a:bodyPr/>
          <a:lstStyle/>
          <a:p>
            <a:r>
              <a:rPr lang="en-US" dirty="0" smtClean="0"/>
              <a:t>Cells have structures that are specialized for their functions.</a:t>
            </a:r>
            <a:endParaRPr lang="en-US" dirty="0"/>
          </a:p>
        </p:txBody>
      </p:sp>
      <p:pic>
        <p:nvPicPr>
          <p:cNvPr id="6" name="Picture 6" descr="E:\Projects\IRCD\Cohen 9e\Images for PPTs\Resized\3.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76400"/>
            <a:ext cx="4286250" cy="4581525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2792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3886200" cy="4373563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Encloses cell contents</a:t>
            </a:r>
          </a:p>
          <a:p>
            <a:r>
              <a:rPr lang="en-US" dirty="0">
                <a:solidFill>
                  <a:srgbClr val="000000"/>
                </a:solidFill>
              </a:rPr>
              <a:t>Participates in cellular activities</a:t>
            </a:r>
          </a:p>
          <a:p>
            <a:r>
              <a:rPr lang="en-US" dirty="0">
                <a:solidFill>
                  <a:srgbClr val="000000"/>
                </a:solidFill>
              </a:rPr>
              <a:t>Bilayer structure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Phospholipids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Cholesterol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Proteins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4"/>
          <a:stretch>
            <a:fillRect/>
          </a:stretch>
        </p:blipFill>
        <p:spPr bwMode="auto">
          <a:xfrm>
            <a:off x="4343400" y="1879675"/>
            <a:ext cx="4800600" cy="4824338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1798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Roles of protein in cell membrane</a:t>
            </a:r>
            <a:endParaRPr lang="en-US" dirty="0"/>
          </a:p>
        </p:txBody>
      </p:sp>
      <p:pic>
        <p:nvPicPr>
          <p:cNvPr id="4" name="Picture 6" descr="E:\Projects\IRCD\Cohen 9e\Images for PPTs\Resized\11264.Table3.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204619" cy="5097307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5430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267200" cy="4373563"/>
          </a:xfrm>
        </p:spPr>
        <p:txBody>
          <a:bodyPr/>
          <a:lstStyle/>
          <a:p>
            <a:pPr marL="90488" lvl="1">
              <a:lnSpc>
                <a:spcPct val="105000"/>
              </a:lnSpc>
              <a:buFont typeface="Wingdings" pitchFamily="2" charset="2"/>
              <a:buNone/>
            </a:pPr>
            <a:r>
              <a:rPr lang="en-US" b="1" dirty="0"/>
              <a:t>DNA</a:t>
            </a:r>
          </a:p>
          <a:p>
            <a:pPr marL="90488" lvl="2">
              <a:lnSpc>
                <a:spcPct val="105000"/>
              </a:lnSpc>
            </a:pPr>
            <a:r>
              <a:rPr lang="en-US" dirty="0"/>
              <a:t>Instructions for every protein in the body</a:t>
            </a:r>
          </a:p>
          <a:p>
            <a:pPr marL="90488" lvl="1">
              <a:lnSpc>
                <a:spcPct val="105000"/>
              </a:lnSpc>
            </a:pPr>
            <a:r>
              <a:rPr lang="en-US" b="1" dirty="0"/>
              <a:t>Gene</a:t>
            </a:r>
          </a:p>
          <a:p>
            <a:pPr marL="90488" lvl="2">
              <a:lnSpc>
                <a:spcPct val="105000"/>
              </a:lnSpc>
            </a:pPr>
            <a:r>
              <a:rPr lang="en-US" dirty="0"/>
              <a:t>DNA instructions for one protein</a:t>
            </a:r>
          </a:p>
          <a:p>
            <a:pPr marL="90488" lvl="1">
              <a:lnSpc>
                <a:spcPct val="105000"/>
              </a:lnSpc>
            </a:pPr>
            <a:r>
              <a:rPr lang="en-US" b="1" dirty="0"/>
              <a:t>Genetic code</a:t>
            </a:r>
          </a:p>
          <a:p>
            <a:pPr marL="90488" lvl="2">
              <a:lnSpc>
                <a:spcPct val="105000"/>
              </a:lnSpc>
            </a:pPr>
            <a:r>
              <a:rPr lang="en-US" dirty="0"/>
              <a:t>The chemical language of DNA instructions:</a:t>
            </a:r>
          </a:p>
          <a:p>
            <a:pPr marL="90488" lvl="3">
              <a:lnSpc>
                <a:spcPct val="105000"/>
              </a:lnSpc>
            </a:pPr>
            <a:r>
              <a:rPr lang="en-US" dirty="0"/>
              <a:t>sequence of bases (A, T, C, G)</a:t>
            </a:r>
          </a:p>
          <a:p>
            <a:pPr marL="90488" lvl="2">
              <a:lnSpc>
                <a:spcPct val="105000"/>
              </a:lnSpc>
            </a:pPr>
            <a:r>
              <a:rPr lang="en-US" dirty="0"/>
              <a:t>Triplet code:</a:t>
            </a:r>
          </a:p>
          <a:p>
            <a:pPr marL="90488" lvl="3">
              <a:lnSpc>
                <a:spcPct val="105000"/>
              </a:lnSpc>
            </a:pPr>
            <a:r>
              <a:rPr lang="en-US" dirty="0"/>
              <a:t>3 bases = 1 amino acid</a:t>
            </a:r>
          </a:p>
        </p:txBody>
      </p:sp>
      <p:pic>
        <p:nvPicPr>
          <p:cNvPr id="4" name="Picture 4" descr="03_11Figure-L"/>
          <p:cNvPicPr>
            <a:picLocks noChangeAspect="1" noChangeArrowheads="1"/>
          </p:cNvPicPr>
          <p:nvPr/>
        </p:nvPicPr>
        <p:blipFill>
          <a:blip r:embed="rId2"/>
          <a:srcRect b="2391"/>
          <a:stretch>
            <a:fillRect/>
          </a:stretch>
        </p:blipFill>
        <p:spPr>
          <a:xfrm>
            <a:off x="4846638" y="1600200"/>
            <a:ext cx="364172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19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cytoplasm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sz="1800" dirty="0">
                <a:solidFill>
                  <a:srgbClr val="000000"/>
                </a:solidFill>
              </a:rPr>
              <a:t>Material that fills the cell from the nuclear membrane to the plasma </a:t>
            </a:r>
            <a:r>
              <a:rPr lang="en-US" sz="1800" dirty="0" smtClean="0">
                <a:solidFill>
                  <a:srgbClr val="000000"/>
                </a:solidFill>
              </a:rPr>
              <a:t>membrane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>
              <a:lnSpc>
                <a:spcPct val="70000"/>
              </a:lnSpc>
            </a:pPr>
            <a:r>
              <a:rPr lang="en-US" sz="1800" dirty="0">
                <a:solidFill>
                  <a:srgbClr val="000000"/>
                </a:solidFill>
              </a:rPr>
              <a:t>Cytosol</a:t>
            </a:r>
          </a:p>
          <a:p>
            <a:pPr>
              <a:lnSpc>
                <a:spcPct val="70000"/>
              </a:lnSpc>
            </a:pPr>
            <a:r>
              <a:rPr lang="en-US" sz="1800" dirty="0">
                <a:solidFill>
                  <a:srgbClr val="000000"/>
                </a:solidFill>
              </a:rPr>
              <a:t>Organelles</a:t>
            </a:r>
          </a:p>
          <a:p>
            <a:pPr lvl="1">
              <a:lnSpc>
                <a:spcPct val="70000"/>
              </a:lnSpc>
            </a:pPr>
            <a:r>
              <a:rPr lang="en-US" sz="1800" dirty="0">
                <a:solidFill>
                  <a:srgbClr val="000000"/>
                </a:solidFill>
              </a:rPr>
              <a:t>Endoplasmic reticulum</a:t>
            </a:r>
          </a:p>
          <a:p>
            <a:pPr lvl="1">
              <a:lnSpc>
                <a:spcPct val="70000"/>
              </a:lnSpc>
            </a:pPr>
            <a:r>
              <a:rPr lang="en-US" sz="1800" dirty="0">
                <a:solidFill>
                  <a:srgbClr val="000000"/>
                </a:solidFill>
              </a:rPr>
              <a:t>Ribosomes</a:t>
            </a:r>
          </a:p>
          <a:p>
            <a:pPr lvl="1">
              <a:lnSpc>
                <a:spcPct val="70000"/>
              </a:lnSpc>
            </a:pPr>
            <a:r>
              <a:rPr lang="en-US" sz="1800" dirty="0">
                <a:solidFill>
                  <a:srgbClr val="000000"/>
                </a:solidFill>
              </a:rPr>
              <a:t>Mitochondria</a:t>
            </a:r>
          </a:p>
          <a:p>
            <a:pPr lvl="1">
              <a:lnSpc>
                <a:spcPct val="70000"/>
              </a:lnSpc>
            </a:pPr>
            <a:r>
              <a:rPr lang="en-US" sz="1800" dirty="0">
                <a:solidFill>
                  <a:srgbClr val="000000"/>
                </a:solidFill>
              </a:rPr>
              <a:t>Golgi apparatus</a:t>
            </a:r>
          </a:p>
          <a:p>
            <a:pPr lvl="1">
              <a:lnSpc>
                <a:spcPct val="70000"/>
              </a:lnSpc>
            </a:pPr>
            <a:r>
              <a:rPr lang="en-US" sz="1800" dirty="0">
                <a:solidFill>
                  <a:srgbClr val="000000"/>
                </a:solidFill>
              </a:rPr>
              <a:t>Lysosomes</a:t>
            </a:r>
          </a:p>
          <a:p>
            <a:pPr lvl="1">
              <a:lnSpc>
                <a:spcPct val="70000"/>
              </a:lnSpc>
            </a:pPr>
            <a:r>
              <a:rPr lang="en-US" sz="1800" dirty="0">
                <a:solidFill>
                  <a:srgbClr val="000000"/>
                </a:solidFill>
              </a:rPr>
              <a:t>Peroxisomes</a:t>
            </a:r>
          </a:p>
          <a:p>
            <a:pPr lvl="1">
              <a:lnSpc>
                <a:spcPct val="70000"/>
              </a:lnSpc>
            </a:pPr>
            <a:r>
              <a:rPr lang="en-US" sz="1800" dirty="0">
                <a:solidFill>
                  <a:srgbClr val="000000"/>
                </a:solidFill>
              </a:rPr>
              <a:t>Vesicles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Centrioles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* Be familiar with Table 3-1 on page 38.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260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Endoplasmic Reticulum- (ER) used for transportation “highway” of the cell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Ribosomes- make protein from instructions in the DNA</a:t>
            </a:r>
          </a:p>
          <a:p>
            <a:endParaRPr lang="en-US" dirty="0"/>
          </a:p>
          <a:p>
            <a:r>
              <a:rPr lang="en-US" dirty="0" smtClean="0"/>
              <a:t>Mitochondria- makes energy (ATP) from nutrients (mostly glucose)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6282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32</TotalTime>
  <Words>639</Words>
  <Application>Microsoft Office PowerPoint</Application>
  <PresentationFormat>On-screen Show (4:3)</PresentationFormat>
  <Paragraphs>167</Paragraphs>
  <Slides>31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Apothecary</vt:lpstr>
      <vt:lpstr>Chapter 3</vt:lpstr>
      <vt:lpstr>Role of cells</vt:lpstr>
      <vt:lpstr>Microscopes</vt:lpstr>
      <vt:lpstr>Parts of the cell</vt:lpstr>
      <vt:lpstr>Plasma membrane</vt:lpstr>
      <vt:lpstr>Roles of protein in cell membrane</vt:lpstr>
      <vt:lpstr>Nucleus</vt:lpstr>
      <vt:lpstr>cytoplasm</vt:lpstr>
      <vt:lpstr>Organelles</vt:lpstr>
      <vt:lpstr>Organelles</vt:lpstr>
      <vt:lpstr>Organelles</vt:lpstr>
      <vt:lpstr>Organelles on the surface</vt:lpstr>
      <vt:lpstr>Variations in cells</vt:lpstr>
      <vt:lpstr>Closer look into dna</vt:lpstr>
      <vt:lpstr>Structure of DNA</vt:lpstr>
      <vt:lpstr>Protein Synthesis</vt:lpstr>
      <vt:lpstr>Protein Synthesis</vt:lpstr>
      <vt:lpstr>Transcription</vt:lpstr>
      <vt:lpstr>Translation</vt:lpstr>
      <vt:lpstr>Role of Rna</vt:lpstr>
      <vt:lpstr>Cell division</vt:lpstr>
      <vt:lpstr>Phases of Mitosis</vt:lpstr>
      <vt:lpstr>Movement across cell membrane</vt:lpstr>
      <vt:lpstr>Osmosis</vt:lpstr>
      <vt:lpstr>Passive transport</vt:lpstr>
      <vt:lpstr>Active transport</vt:lpstr>
      <vt:lpstr>Endocytosis</vt:lpstr>
      <vt:lpstr>Study!</vt:lpstr>
      <vt:lpstr>How osmosis affects cells</vt:lpstr>
      <vt:lpstr>PowerPoint Presentation</vt:lpstr>
      <vt:lpstr>Cell aging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Jamie Batts</dc:creator>
  <cp:lastModifiedBy>Jamie Batts</cp:lastModifiedBy>
  <cp:revision>4</cp:revision>
  <dcterms:created xsi:type="dcterms:W3CDTF">2011-08-05T11:54:44Z</dcterms:created>
  <dcterms:modified xsi:type="dcterms:W3CDTF">2011-08-05T12:26:45Z</dcterms:modified>
</cp:coreProperties>
</file>